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8" r:id="rId2"/>
    <p:sldId id="293" r:id="rId3"/>
    <p:sldId id="292" r:id="rId4"/>
    <p:sldId id="261" r:id="rId5"/>
    <p:sldId id="279" r:id="rId6"/>
    <p:sldId id="280" r:id="rId7"/>
    <p:sldId id="283" r:id="rId8"/>
    <p:sldId id="284" r:id="rId9"/>
    <p:sldId id="282" r:id="rId10"/>
    <p:sldId id="285" r:id="rId11"/>
    <p:sldId id="286" r:id="rId12"/>
    <p:sldId id="290" r:id="rId13"/>
    <p:sldId id="291" r:id="rId14"/>
    <p:sldId id="296" r:id="rId15"/>
    <p:sldId id="278" r:id="rId16"/>
  </p:sldIdLst>
  <p:sldSz cx="9144000" cy="5143500" type="screen16x9"/>
  <p:notesSz cx="6858000" cy="9144000"/>
  <p:embeddedFontLst>
    <p:embeddedFont>
      <p:font typeface="Oswald" panose="020B0604020202020204" charset="0"/>
      <p:regular r:id="rId18"/>
      <p:bold r:id="rId19"/>
    </p:embeddedFont>
    <p:embeddedFont>
      <p:font typeface="Source Sans Pr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1A1956-3D7E-41C0-9DF7-105A978C6925}">
  <a:tblStyle styleId="{891A1956-3D7E-41C0-9DF7-105A978C69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82E05BE-877C-40BA-BEE6-E4ECDAF45F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1625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9173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60163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50190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954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8458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7622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468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3002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4929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2077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4530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62" name="Google Shape;162;p5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3" name="Google Shape;163;p5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5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67" name="Google Shape;167;p5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8" name="Google Shape;168;p5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9" name="Google Shape;169;p5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70" name="Google Shape;170;p5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71" name="Google Shape;171;p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9" name="Google Shape;379;p1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" name="Google Shape;382;p1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3" name="Google Shape;383;p1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4" name="Google Shape;384;p1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5" name="Google Shape;385;p1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86" name="Google Shape;386;p1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87" name="Google Shape;3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0" name="Google Shape;30;p1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◉"/>
              <a:defRPr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2" name="Google Shape;32;p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6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5"/>
          <p:cNvSpPr txBox="1">
            <a:spLocks noGrp="1"/>
          </p:cNvSpPr>
          <p:nvPr>
            <p:ph type="ctrTitle" idx="4294967295"/>
          </p:nvPr>
        </p:nvSpPr>
        <p:spPr>
          <a:xfrm>
            <a:off x="1275150" y="12785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 dirty="0" smtClean="0"/>
              <a:t>Análise dos Egressos do Curso de Psicologia em 2019</a:t>
            </a:r>
            <a:endParaRPr sz="4400" dirty="0"/>
          </a:p>
        </p:txBody>
      </p:sp>
      <p:sp>
        <p:nvSpPr>
          <p:cNvPr id="479" name="Google Shape;479;p15"/>
          <p:cNvSpPr txBox="1">
            <a:spLocks noGrp="1"/>
          </p:cNvSpPr>
          <p:nvPr>
            <p:ph type="subTitle" idx="4294967295"/>
          </p:nvPr>
        </p:nvSpPr>
        <p:spPr>
          <a:xfrm>
            <a:off x="1275150" y="2325749"/>
            <a:ext cx="6593700" cy="16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lang="pt-BR" sz="3600" b="1" dirty="0" smtClean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600" b="1" dirty="0" smtClean="0"/>
              <a:t>Alisson Rosa</a:t>
            </a:r>
            <a:endParaRPr sz="3600" b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/>
          </a:p>
        </p:txBody>
      </p:sp>
      <p:sp>
        <p:nvSpPr>
          <p:cNvPr id="480" name="Google Shape;480;p1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2052" name="Picture 4" descr="35ª edição da Jornada Acadêmica Integrada teve mais de três mil projetos  apresentados de forma online – Agência Da Hor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643"/>
            <a:ext cx="1199322" cy="85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dentidade Institucional – UFS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852" y="0"/>
            <a:ext cx="1370148" cy="1348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 smtClean="0"/>
              <a:t>Sexo e Situação</a:t>
            </a:r>
            <a:endParaRPr sz="3500" dirty="0">
              <a:solidFill>
                <a:schemeClr val="accent2"/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8" y="1353544"/>
            <a:ext cx="5506722" cy="2998442"/>
          </a:xfrm>
          <a:prstGeom prst="rect">
            <a:avLst/>
          </a:prstGeom>
        </p:spPr>
      </p:pic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</a:pPr>
            <a:endParaRPr lang="pt-BR" dirty="0" smtClean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4596" y="3174268"/>
            <a:ext cx="3153630" cy="105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66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 smtClean="0"/>
              <a:t>Sexo e Situação</a:t>
            </a:r>
            <a:endParaRPr sz="3500" dirty="0">
              <a:solidFill>
                <a:schemeClr val="accent2"/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8" y="1353544"/>
            <a:ext cx="5506722" cy="2998442"/>
          </a:xfrm>
          <a:prstGeom prst="rect">
            <a:avLst/>
          </a:prstGeom>
        </p:spPr>
      </p:pic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</a:pPr>
            <a:endParaRPr lang="pt-BR" dirty="0" smtClean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4596" y="3174268"/>
            <a:ext cx="3153630" cy="1053326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1531" y="1699098"/>
            <a:ext cx="2122092" cy="99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380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/>
              <a:t>Teste de Hipóteses</a:t>
            </a:r>
            <a:endParaRPr sz="35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pt-BR" sz="1600" dirty="0" smtClean="0"/>
              <a:t>Além do ano de 2019, será que tal associação é de fato existente?</a:t>
            </a:r>
          </a:p>
          <a:p>
            <a:pPr>
              <a:spcBef>
                <a:spcPts val="0"/>
              </a:spcBef>
            </a:pPr>
            <a:endParaRPr lang="pt-BR" sz="1600" dirty="0" smtClean="0"/>
          </a:p>
          <a:p>
            <a:pPr>
              <a:spcBef>
                <a:spcPts val="0"/>
              </a:spcBef>
            </a:pPr>
            <a:r>
              <a:rPr lang="pt-BR" sz="1600" dirty="0" smtClean="0"/>
              <a:t>Para responder tal pergunta, devemos utilizar teste de hipóteses</a:t>
            </a:r>
          </a:p>
          <a:p>
            <a:pPr marL="101600" indent="0" algn="ctr">
              <a:spcBef>
                <a:spcPts val="0"/>
              </a:spcBef>
              <a:buNone/>
            </a:pPr>
            <a:endParaRPr lang="pt-BR" sz="1600" dirty="0" smtClean="0"/>
          </a:p>
          <a:p>
            <a:pPr marL="101600" indent="0" algn="ctr">
              <a:spcBef>
                <a:spcPts val="0"/>
              </a:spcBef>
              <a:buNone/>
            </a:pPr>
            <a:endParaRPr lang="pt-BR" sz="1600" dirty="0"/>
          </a:p>
          <a:p>
            <a:pPr marL="101600" indent="0" algn="ctr">
              <a:spcBef>
                <a:spcPts val="0"/>
              </a:spcBef>
              <a:buNone/>
            </a:pPr>
            <a:r>
              <a:rPr lang="pt-BR" sz="2200" dirty="0" smtClean="0">
                <a:latin typeface="Oswald" panose="020B0604020202020204" charset="0"/>
              </a:rPr>
              <a:t>H0: Existe associação entre as variáveis</a:t>
            </a:r>
          </a:p>
          <a:p>
            <a:pPr marL="101600" indent="0" algn="ctr">
              <a:spcBef>
                <a:spcPts val="0"/>
              </a:spcBef>
              <a:buNone/>
            </a:pPr>
            <a:r>
              <a:rPr lang="pt-BR" sz="2200" dirty="0" smtClean="0">
                <a:latin typeface="Oswald" panose="020B0604020202020204" charset="0"/>
              </a:rPr>
              <a:t>       H1: Não existe associação entre as variáveis</a:t>
            </a:r>
            <a:endParaRPr lang="pt-BR" sz="2200" dirty="0">
              <a:latin typeface="Oswald" panose="020B0604020202020204" charset="0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endParaRPr dirty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CaixaDeTexto 1"/>
          <p:cNvSpPr txBox="1"/>
          <p:nvPr/>
        </p:nvSpPr>
        <p:spPr>
          <a:xfrm>
            <a:off x="894522" y="3452191"/>
            <a:ext cx="6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9359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 smtClean="0"/>
              <a:t>Resultados</a:t>
            </a:r>
            <a:endParaRPr sz="35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pt-BR" dirty="0" smtClean="0"/>
              <a:t>De todas as variáveis estudadas, a única que não existe evidência de associação com a evasão é a idade</a:t>
            </a:r>
            <a:r>
              <a:rPr lang="pt-BR" dirty="0" smtClean="0"/>
              <a:t>.</a:t>
            </a:r>
          </a:p>
          <a:p>
            <a:pPr>
              <a:spcBef>
                <a:spcPts val="0"/>
              </a:spcBef>
            </a:pPr>
            <a:endParaRPr lang="pt-BR" dirty="0" smtClean="0"/>
          </a:p>
          <a:p>
            <a:pPr>
              <a:spcBef>
                <a:spcPts val="0"/>
              </a:spcBef>
            </a:pPr>
            <a:endParaRPr lang="pt-BR" dirty="0" smtClean="0"/>
          </a:p>
          <a:p>
            <a:pPr>
              <a:spcBef>
                <a:spcPts val="0"/>
              </a:spcBef>
            </a:pPr>
            <a:r>
              <a:rPr lang="pt-BR" dirty="0" smtClean="0"/>
              <a:t>Em outras palavras H0 foi rejeitada para todas as variáveis restantes a níveis de significância usuais</a:t>
            </a:r>
          </a:p>
          <a:p>
            <a:pPr>
              <a:spcBef>
                <a:spcPts val="0"/>
              </a:spcBef>
            </a:pPr>
            <a:endParaRPr lang="pt-BR" sz="1600" dirty="0" smtClean="0"/>
          </a:p>
          <a:p>
            <a:pPr marL="101600" indent="0" algn="ctr">
              <a:spcBef>
                <a:spcPts val="0"/>
              </a:spcBef>
              <a:buNone/>
            </a:pPr>
            <a:endParaRPr lang="pt-BR" sz="1600" dirty="0" smtClean="0"/>
          </a:p>
          <a:p>
            <a:pPr marL="101600" indent="0" algn="ctr">
              <a:spcBef>
                <a:spcPts val="0"/>
              </a:spcBef>
              <a:buNone/>
            </a:pPr>
            <a:endParaRPr lang="pt-BR" sz="16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endParaRPr dirty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690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 smtClean="0"/>
              <a:t>Conclusão</a:t>
            </a:r>
            <a:endParaRPr sz="35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dirty="0" smtClean="0"/>
              <a:t>Maioria dos ingressantes foi do sexo feminino, mas em termos da variável de desfecho, existe pouca diferença  na taxa de evasão em relação ao sexo.</a:t>
            </a:r>
          </a:p>
          <a:p>
            <a:endParaRPr lang="pt-BR" dirty="0"/>
          </a:p>
          <a:p>
            <a:endParaRPr lang="pt-BR" dirty="0" smtClean="0"/>
          </a:p>
          <a:p>
            <a:r>
              <a:rPr lang="pt-BR" dirty="0" smtClean="0"/>
              <a:t> A taxa de evasão para as idades em classes só não se manteve em tornos de 80% para a faixa etária de 65 a 90 anos que inclusive é a maior taxa de evasão de todos os níveis das variáveis estudadas.</a:t>
            </a:r>
          </a:p>
          <a:p>
            <a:pPr marL="101600" indent="0">
              <a:buNone/>
            </a:pPr>
            <a:endParaRPr lang="pt-BR" dirty="0" smtClean="0"/>
          </a:p>
          <a:p>
            <a:pPr>
              <a:spcBef>
                <a:spcPts val="0"/>
              </a:spcBef>
            </a:pPr>
            <a:endParaRPr lang="pt-BR" sz="1600" dirty="0" smtClean="0"/>
          </a:p>
          <a:p>
            <a:pPr>
              <a:spcBef>
                <a:spcPts val="0"/>
              </a:spcBef>
            </a:pPr>
            <a:endParaRPr lang="pt-BR" sz="1600" dirty="0" smtClean="0"/>
          </a:p>
          <a:p>
            <a:pPr marL="101600" indent="0" algn="ctr">
              <a:spcBef>
                <a:spcPts val="0"/>
              </a:spcBef>
              <a:buNone/>
            </a:pPr>
            <a:endParaRPr lang="pt-BR" sz="1600" dirty="0" smtClean="0"/>
          </a:p>
          <a:p>
            <a:pPr marL="101600" indent="0" algn="ctr">
              <a:spcBef>
                <a:spcPts val="0"/>
              </a:spcBef>
              <a:buNone/>
            </a:pPr>
            <a:endParaRPr lang="pt-BR" sz="16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endParaRPr dirty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393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35"/>
          <p:cNvSpPr txBox="1">
            <a:spLocks noGrp="1"/>
          </p:cNvSpPr>
          <p:nvPr>
            <p:ph type="ctrTitle" idx="4294967295"/>
          </p:nvPr>
        </p:nvSpPr>
        <p:spPr>
          <a:xfrm>
            <a:off x="1275150" y="12785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 dirty="0" smtClean="0"/>
              <a:t>Obrigado!</a:t>
            </a:r>
            <a:endParaRPr sz="10000" dirty="0"/>
          </a:p>
        </p:txBody>
      </p:sp>
      <p:sp>
        <p:nvSpPr>
          <p:cNvPr id="720" name="Google Shape;720;p35"/>
          <p:cNvSpPr txBox="1">
            <a:spLocks noGrp="1"/>
          </p:cNvSpPr>
          <p:nvPr>
            <p:ph type="subTitle" idx="4294967295"/>
          </p:nvPr>
        </p:nvSpPr>
        <p:spPr>
          <a:xfrm>
            <a:off x="1275150" y="2325749"/>
            <a:ext cx="6593700" cy="16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 smtClean="0"/>
              <a:t>Perguntas?</a:t>
            </a:r>
            <a:endParaRPr sz="3600" b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Você pode me contatar pelo email:</a:t>
            </a:r>
            <a:endParaRPr dirty="0" smtClean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alirpereira887@gmail.com</a:t>
            </a: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/>
          </a:p>
        </p:txBody>
      </p:sp>
      <p:sp>
        <p:nvSpPr>
          <p:cNvPr id="721" name="Google Shape;721;p3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5"/>
          <p:cNvSpPr txBox="1">
            <a:spLocks noGrp="1"/>
          </p:cNvSpPr>
          <p:nvPr>
            <p:ph type="ctrTitle" idx="4294967295"/>
          </p:nvPr>
        </p:nvSpPr>
        <p:spPr>
          <a:xfrm>
            <a:off x="1275150" y="12785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 dirty="0" smtClean="0"/>
              <a:t>Análise dos Egressos do Curso de Psicologia em 2019</a:t>
            </a:r>
            <a:endParaRPr sz="4400" dirty="0"/>
          </a:p>
        </p:txBody>
      </p:sp>
      <p:sp>
        <p:nvSpPr>
          <p:cNvPr id="479" name="Google Shape;479;p15"/>
          <p:cNvSpPr txBox="1">
            <a:spLocks noGrp="1"/>
          </p:cNvSpPr>
          <p:nvPr>
            <p:ph type="subTitle" idx="4294967295"/>
          </p:nvPr>
        </p:nvSpPr>
        <p:spPr>
          <a:xfrm>
            <a:off x="1275150" y="2325749"/>
            <a:ext cx="6593700" cy="16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600" b="1" dirty="0" smtClean="0"/>
              <a:t>Alisson Rosa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400" b="1" dirty="0" smtClean="0"/>
              <a:t>Caroline </a:t>
            </a:r>
            <a:r>
              <a:rPr lang="pt-BR" sz="2400" b="1" dirty="0" err="1" smtClean="0"/>
              <a:t>Cogo</a:t>
            </a:r>
            <a:endParaRPr lang="pt-BR" sz="2400" b="1" dirty="0" smtClean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400" b="1" dirty="0" smtClean="0"/>
              <a:t>Vitor Bernardo</a:t>
            </a:r>
            <a:endParaRPr sz="2400" b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/>
          </a:p>
        </p:txBody>
      </p:sp>
      <p:sp>
        <p:nvSpPr>
          <p:cNvPr id="480" name="Google Shape;480;p1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848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/>
              <a:t>I</a:t>
            </a:r>
            <a:r>
              <a:rPr lang="pt-BR" sz="3500" dirty="0" smtClean="0"/>
              <a:t>ntrodução</a:t>
            </a:r>
            <a:endParaRPr sz="35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pt-BR" sz="1500" dirty="0"/>
              <a:t>O </a:t>
            </a:r>
            <a:r>
              <a:rPr lang="pt-BR" sz="1500" dirty="0" smtClean="0"/>
              <a:t>INEP </a:t>
            </a:r>
            <a:r>
              <a:rPr lang="pt-BR" sz="1500" dirty="0"/>
              <a:t>disponibiliza o Censo </a:t>
            </a:r>
            <a:r>
              <a:rPr lang="pt-BR" sz="1500" dirty="0" smtClean="0"/>
              <a:t>da </a:t>
            </a:r>
            <a:r>
              <a:rPr lang="pt-BR" sz="1500" dirty="0"/>
              <a:t>educação superior, o qual fornece informações detalhadas sobre os cursos superiores no Brasil. </a:t>
            </a:r>
            <a:endParaRPr lang="pt-BR" sz="1500" dirty="0" smtClean="0"/>
          </a:p>
          <a:p>
            <a:pPr>
              <a:spcBef>
                <a:spcPts val="0"/>
              </a:spcBef>
            </a:pPr>
            <a:endParaRPr lang="pt-BR" sz="1500" dirty="0"/>
          </a:p>
          <a:p>
            <a:pPr lvl="0">
              <a:spcBef>
                <a:spcPts val="0"/>
              </a:spcBef>
            </a:pPr>
            <a:r>
              <a:rPr lang="pt-BR" sz="1500" dirty="0"/>
              <a:t>O objetivo do trabalho é estudar como as </a:t>
            </a:r>
            <a:r>
              <a:rPr lang="pt-BR" sz="1500" dirty="0" smtClean="0"/>
              <a:t>variáveis </a:t>
            </a:r>
            <a:r>
              <a:rPr lang="pt-BR" sz="1500" dirty="0"/>
              <a:t>selecionadas influenciam na </a:t>
            </a:r>
            <a:r>
              <a:rPr lang="pt-BR" sz="1500" dirty="0" smtClean="0"/>
              <a:t>variável </a:t>
            </a:r>
            <a:r>
              <a:rPr lang="pt-BR" sz="1500" dirty="0"/>
              <a:t>de desfecho</a:t>
            </a:r>
            <a:r>
              <a:rPr lang="pt-BR" sz="1500" dirty="0" smtClean="0"/>
              <a:t>.</a:t>
            </a:r>
          </a:p>
          <a:p>
            <a:pPr marL="101600" lvl="0" indent="0">
              <a:spcBef>
                <a:spcPts val="0"/>
              </a:spcBef>
              <a:buNone/>
            </a:pPr>
            <a:r>
              <a:rPr lang="en" dirty="0" smtClean="0"/>
              <a:t> </a:t>
            </a:r>
          </a:p>
          <a:p>
            <a:pPr lvl="0">
              <a:spcBef>
                <a:spcPts val="0"/>
              </a:spcBef>
            </a:pPr>
            <a:endParaRPr lang="en" dirty="0" smtClean="0"/>
          </a:p>
          <a:p>
            <a:pPr>
              <a:spcBef>
                <a:spcPts val="0"/>
              </a:spcBef>
            </a:pPr>
            <a:r>
              <a:rPr lang="pt-BR" sz="1500" b="1" dirty="0" smtClean="0"/>
              <a:t>Variável de Desfecho: </a:t>
            </a:r>
            <a:r>
              <a:rPr lang="pt-BR" sz="15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Situação</a:t>
            </a:r>
          </a:p>
          <a:p>
            <a:pPr>
              <a:spcBef>
                <a:spcPts val="0"/>
              </a:spcBef>
            </a:pPr>
            <a:endParaRPr lang="pt-BR" sz="1500" i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spcBef>
                <a:spcPts val="0"/>
              </a:spcBef>
            </a:pPr>
            <a:endParaRPr lang="pt-BR" sz="1500" dirty="0" smtClean="0"/>
          </a:p>
          <a:p>
            <a:pPr>
              <a:spcBef>
                <a:spcPts val="0"/>
              </a:spcBef>
            </a:pPr>
            <a:r>
              <a:rPr lang="pt-BR" sz="1500" dirty="0" smtClean="0"/>
              <a:t>Classificada </a:t>
            </a:r>
            <a:r>
              <a:rPr lang="pt-BR" sz="1500" dirty="0"/>
              <a:t>em Retido e Evadido (após o primeiro ano matriculado no ensino superior )</a:t>
            </a:r>
          </a:p>
          <a:p>
            <a:pPr lvl="0">
              <a:spcBef>
                <a:spcPts val="0"/>
              </a:spcBef>
            </a:pPr>
            <a:endParaRPr dirty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630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 smtClean="0"/>
              <a:t>Variáveis</a:t>
            </a:r>
            <a:endParaRPr sz="35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pt-BR" sz="1500" b="1" dirty="0" smtClean="0"/>
              <a:t>Turno</a:t>
            </a:r>
            <a:r>
              <a:rPr lang="pt-BR" sz="1500" dirty="0"/>
              <a:t>: </a:t>
            </a:r>
            <a:r>
              <a:rPr lang="pt-BR" sz="1500" dirty="0" smtClean="0"/>
              <a:t>Especifica o </a:t>
            </a:r>
            <a:r>
              <a:rPr lang="pt-BR" sz="1500" dirty="0"/>
              <a:t>tipo de turno que o estudante está vinculado, sendo dividido em 4 </a:t>
            </a:r>
            <a:r>
              <a:rPr lang="pt-BR" sz="1500" dirty="0" smtClean="0"/>
              <a:t>categorias</a:t>
            </a:r>
          </a:p>
          <a:p>
            <a:pPr>
              <a:spcBef>
                <a:spcPts val="0"/>
              </a:spcBef>
            </a:pPr>
            <a:endParaRPr lang="pt-BR" sz="1500" dirty="0"/>
          </a:p>
          <a:p>
            <a:pPr>
              <a:spcBef>
                <a:spcPts val="0"/>
              </a:spcBef>
            </a:pPr>
            <a:r>
              <a:rPr lang="pt-BR" sz="1500" b="1" dirty="0"/>
              <a:t>Sexo</a:t>
            </a:r>
            <a:r>
              <a:rPr lang="pt-BR" sz="1500" dirty="0"/>
              <a:t>: I</a:t>
            </a:r>
            <a:r>
              <a:rPr lang="pt-BR" sz="1500" dirty="0" smtClean="0"/>
              <a:t>ndica </a:t>
            </a:r>
            <a:r>
              <a:rPr lang="pt-BR" sz="1500" dirty="0"/>
              <a:t>se o estudante é do sexo masculino ou </a:t>
            </a:r>
            <a:r>
              <a:rPr lang="pt-BR" sz="1500" dirty="0" smtClean="0"/>
              <a:t>feminino</a:t>
            </a:r>
          </a:p>
          <a:p>
            <a:pPr>
              <a:spcBef>
                <a:spcPts val="0"/>
              </a:spcBef>
            </a:pPr>
            <a:endParaRPr lang="pt-BR" sz="1500" dirty="0" smtClean="0"/>
          </a:p>
          <a:p>
            <a:pPr>
              <a:spcBef>
                <a:spcPts val="0"/>
              </a:spcBef>
            </a:pPr>
            <a:r>
              <a:rPr lang="pt-BR" sz="1500" b="1" dirty="0" smtClean="0"/>
              <a:t>Nacionalidade</a:t>
            </a:r>
            <a:r>
              <a:rPr lang="pt-BR" sz="1500" dirty="0" smtClean="0"/>
              <a:t>: Estabelece se </a:t>
            </a:r>
            <a:r>
              <a:rPr lang="pt-BR" sz="1500" dirty="0"/>
              <a:t>o aluno é Brasileiro, Exterior/Naturalizado ou </a:t>
            </a:r>
            <a:r>
              <a:rPr lang="pt-BR" sz="1500" dirty="0" smtClean="0"/>
              <a:t>Estrangeiro</a:t>
            </a:r>
          </a:p>
          <a:p>
            <a:pPr>
              <a:spcBef>
                <a:spcPts val="0"/>
              </a:spcBef>
            </a:pPr>
            <a:endParaRPr lang="pt-BR" sz="1500" dirty="0" smtClean="0"/>
          </a:p>
          <a:p>
            <a:pPr>
              <a:spcBef>
                <a:spcPts val="0"/>
              </a:spcBef>
            </a:pPr>
            <a:r>
              <a:rPr lang="pt-BR" sz="1500" b="1" dirty="0" smtClean="0"/>
              <a:t>Apoio Social: </a:t>
            </a:r>
            <a:r>
              <a:rPr lang="pt-BR" sz="1500" dirty="0" smtClean="0"/>
              <a:t> </a:t>
            </a:r>
            <a:r>
              <a:rPr lang="pt-BR" sz="1500" dirty="0"/>
              <a:t>I</a:t>
            </a:r>
            <a:r>
              <a:rPr lang="pt-BR" sz="1500" dirty="0" smtClean="0"/>
              <a:t>nforma </a:t>
            </a:r>
            <a:r>
              <a:rPr lang="pt-BR" sz="1500" dirty="0"/>
              <a:t>se o estudante possui ou não apoio </a:t>
            </a:r>
            <a:r>
              <a:rPr lang="pt-BR" sz="1500" dirty="0" smtClean="0"/>
              <a:t>social</a:t>
            </a:r>
          </a:p>
          <a:p>
            <a:pPr>
              <a:spcBef>
                <a:spcPts val="0"/>
              </a:spcBef>
            </a:pPr>
            <a:endParaRPr lang="pt-BR" sz="1500" dirty="0" smtClean="0"/>
          </a:p>
          <a:p>
            <a:pPr>
              <a:spcBef>
                <a:spcPts val="0"/>
              </a:spcBef>
            </a:pPr>
            <a:r>
              <a:rPr lang="pt-BR" sz="1500" b="1" dirty="0" smtClean="0"/>
              <a:t>Idade:</a:t>
            </a:r>
            <a:r>
              <a:rPr lang="pt-BR" sz="1500" dirty="0" smtClean="0"/>
              <a:t> </a:t>
            </a:r>
            <a:r>
              <a:rPr lang="pt-BR" sz="1500" dirty="0"/>
              <a:t>Uma variável que foi </a:t>
            </a:r>
            <a:r>
              <a:rPr lang="pt-BR" sz="1500" dirty="0" err="1"/>
              <a:t>discretizada</a:t>
            </a:r>
            <a:r>
              <a:rPr lang="pt-BR" sz="1500" dirty="0"/>
              <a:t> em intervalos, isto é tornando-se uma variável categórica </a:t>
            </a:r>
            <a:r>
              <a:rPr lang="pt-BR" sz="1500" dirty="0" smtClean="0"/>
              <a:t>ordinal</a:t>
            </a:r>
          </a:p>
          <a:p>
            <a:pPr>
              <a:spcBef>
                <a:spcPts val="0"/>
              </a:spcBef>
            </a:pPr>
            <a:endParaRPr lang="pt-BR" sz="1500" dirty="0"/>
          </a:p>
          <a:p>
            <a:pPr>
              <a:spcBef>
                <a:spcPts val="0"/>
              </a:spcBef>
            </a:pPr>
            <a:r>
              <a:rPr lang="pt-BR" sz="1400" b="1" dirty="0" smtClean="0"/>
              <a:t>Mobilidade:</a:t>
            </a:r>
            <a:r>
              <a:rPr lang="pt-BR" sz="1400" dirty="0" smtClean="0"/>
              <a:t> Foi </a:t>
            </a:r>
            <a:r>
              <a:rPr lang="pt-BR" sz="1400" i="1" dirty="0"/>
              <a:t>criada</a:t>
            </a:r>
            <a:r>
              <a:rPr lang="pt-BR" sz="1400" dirty="0"/>
              <a:t> pela junção do banco de dados dos alunos com o banco das Instituições de Ensino Superior, sendo esta uma variável categórica dicotômica para verificar se os alunos são do mesmo estado da universidade ou não</a:t>
            </a:r>
            <a:endParaRPr lang="pt-BR" sz="1500" dirty="0"/>
          </a:p>
          <a:p>
            <a:pPr>
              <a:spcBef>
                <a:spcPts val="0"/>
              </a:spcBef>
            </a:pPr>
            <a:endParaRPr lang="pt-BR" sz="16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. </a:t>
            </a:r>
            <a:endParaRPr dirty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 smtClean="0"/>
              <a:t>Situação</a:t>
            </a:r>
            <a:endParaRPr sz="35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indent="0">
              <a:spcBef>
                <a:spcPts val="0"/>
              </a:spcBef>
              <a:buNone/>
            </a:pPr>
            <a:endParaRPr lang="pt-BR" sz="16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. </a:t>
            </a:r>
            <a:endParaRPr dirty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42" y="1563756"/>
            <a:ext cx="4760012" cy="262393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8557" y="2209308"/>
            <a:ext cx="2122092" cy="99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08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 smtClean="0"/>
              <a:t>Sexo</a:t>
            </a:r>
            <a:endParaRPr sz="35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endParaRPr lang="pt-BR" sz="16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. </a:t>
            </a:r>
            <a:endParaRPr dirty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605280"/>
            <a:ext cx="4887267" cy="2697867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7379" y="2204852"/>
            <a:ext cx="2187786" cy="107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6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 smtClean="0"/>
              <a:t>Idade</a:t>
            </a:r>
            <a:endParaRPr sz="35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endParaRPr lang="pt-BR" sz="16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. </a:t>
            </a:r>
            <a:endParaRPr dirty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684984"/>
            <a:ext cx="4814193" cy="2718565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0203" y="1862667"/>
            <a:ext cx="2158547" cy="200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346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 smtClean="0"/>
              <a:t>Idade</a:t>
            </a:r>
            <a:endParaRPr sz="35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endParaRPr lang="pt-BR" sz="16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. </a:t>
            </a:r>
            <a:endParaRPr dirty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7987"/>
            <a:ext cx="5342309" cy="2901735"/>
          </a:xfrm>
          <a:prstGeom prst="rect">
            <a:avLst/>
          </a:prstGeom>
        </p:spPr>
      </p:pic>
      <p:pic>
        <p:nvPicPr>
          <p:cNvPr id="1028" name="Picture 4" descr="all might gifs | Wiffle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534" y="2449125"/>
            <a:ext cx="2842591" cy="1488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6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119271"/>
            <a:ext cx="6996600" cy="642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3500" dirty="0" smtClean="0"/>
              <a:t>Outras variáveis</a:t>
            </a:r>
            <a:endParaRPr sz="35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152400" y="940904"/>
            <a:ext cx="8845826" cy="3597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pt-BR" b="1" dirty="0" smtClean="0"/>
              <a:t>Apoio social</a:t>
            </a:r>
            <a:r>
              <a:rPr lang="en" dirty="0" smtClean="0"/>
              <a:t> : 97%  dos ingressantes não possuiam apoio social</a:t>
            </a:r>
          </a:p>
          <a:p>
            <a:pPr lvl="0">
              <a:spcBef>
                <a:spcPts val="0"/>
              </a:spcBef>
            </a:pPr>
            <a:endParaRPr lang="en" dirty="0" smtClean="0"/>
          </a:p>
          <a:p>
            <a:pPr lvl="0">
              <a:spcBef>
                <a:spcPts val="0"/>
              </a:spcBef>
            </a:pPr>
            <a:r>
              <a:rPr lang="pt-BR" b="1" dirty="0" smtClean="0"/>
              <a:t>Mobilidade: </a:t>
            </a:r>
            <a:r>
              <a:rPr lang="en" dirty="0" smtClean="0"/>
              <a:t>8</a:t>
            </a:r>
            <a:r>
              <a:rPr lang="en" dirty="0"/>
              <a:t>2</a:t>
            </a:r>
            <a:r>
              <a:rPr lang="en" dirty="0" smtClean="0"/>
              <a:t>% dos estudantes eram do mesmo estado na universidade a qual ingressou</a:t>
            </a:r>
          </a:p>
          <a:p>
            <a:pPr lvl="0">
              <a:spcBef>
                <a:spcPts val="0"/>
              </a:spcBef>
            </a:pPr>
            <a:endParaRPr lang="en" dirty="0" smtClean="0"/>
          </a:p>
          <a:p>
            <a:pPr>
              <a:spcBef>
                <a:spcPts val="0"/>
              </a:spcBef>
            </a:pPr>
            <a:r>
              <a:rPr lang="pt-BR" b="1" dirty="0"/>
              <a:t>Mobilidade: </a:t>
            </a:r>
            <a:r>
              <a:rPr lang="en" dirty="0" smtClean="0"/>
              <a:t>139 estudantes vieram do exterior/naturalizado e 156 ou estrangeiro e o restante todos brasileiros</a:t>
            </a:r>
            <a:endParaRPr lang="pt-BR" dirty="0" smtClean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976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Quince template">
  <a:themeElements>
    <a:clrScheme name="Custom 347">
      <a:dk1>
        <a:srgbClr val="28324A"/>
      </a:dk1>
      <a:lt1>
        <a:srgbClr val="FFFFFF"/>
      </a:lt1>
      <a:dk2>
        <a:srgbClr val="707685"/>
      </a:dk2>
      <a:lt2>
        <a:srgbClr val="E5E5E5"/>
      </a:lt2>
      <a:accent1>
        <a:srgbClr val="00CEF6"/>
      </a:accent1>
      <a:accent2>
        <a:srgbClr val="3C78D8"/>
      </a:accent2>
      <a:accent3>
        <a:srgbClr val="00A7C8"/>
      </a:accent3>
      <a:accent4>
        <a:srgbClr val="8EC400"/>
      </a:accent4>
      <a:accent5>
        <a:srgbClr val="AFF000"/>
      </a:accent5>
      <a:accent6>
        <a:srgbClr val="7F7F7F"/>
      </a:accent6>
      <a:hlink>
        <a:srgbClr val="28324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438</Words>
  <Application>Microsoft Office PowerPoint</Application>
  <PresentationFormat>Apresentação na tela (16:9)</PresentationFormat>
  <Paragraphs>99</Paragraphs>
  <Slides>15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Oswald</vt:lpstr>
      <vt:lpstr>Source Sans Pro</vt:lpstr>
      <vt:lpstr>Arial</vt:lpstr>
      <vt:lpstr>Quince template</vt:lpstr>
      <vt:lpstr>Análise dos Egressos do Curso de Psicologia em 2019</vt:lpstr>
      <vt:lpstr>Análise dos Egressos do Curso de Psicologia em 2019</vt:lpstr>
      <vt:lpstr>Introdução</vt:lpstr>
      <vt:lpstr>Variáveis</vt:lpstr>
      <vt:lpstr>Situação</vt:lpstr>
      <vt:lpstr>Sexo</vt:lpstr>
      <vt:lpstr>Idade</vt:lpstr>
      <vt:lpstr>Idade</vt:lpstr>
      <vt:lpstr>Outras variáveis</vt:lpstr>
      <vt:lpstr>Sexo e Situação</vt:lpstr>
      <vt:lpstr>Sexo e Situação</vt:lpstr>
      <vt:lpstr>Teste de Hipóteses</vt:lpstr>
      <vt:lpstr>Resultados</vt:lpstr>
      <vt:lpstr>Conclusão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 do Egressos do Curso de Psicologia em 2019</dc:title>
  <cp:lastModifiedBy>T-Gamer</cp:lastModifiedBy>
  <cp:revision>30</cp:revision>
  <dcterms:modified xsi:type="dcterms:W3CDTF">2021-11-24T06:03:10Z</dcterms:modified>
</cp:coreProperties>
</file>